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63" r:id="rId16"/>
    <p:sldId id="264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6" autoAdjust="0"/>
    <p:restoredTop sz="94689" autoAdjust="0"/>
  </p:normalViewPr>
  <p:slideViewPr>
    <p:cSldViewPr>
      <p:cViewPr varScale="1">
        <p:scale>
          <a:sx n="67" d="100"/>
          <a:sy n="67" d="100"/>
        </p:scale>
        <p:origin x="-49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25.07.2022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916832"/>
            <a:ext cx="6696744" cy="2301240"/>
          </a:xfrm>
        </p:spPr>
        <p:txBody>
          <a:bodyPr>
            <a:noAutofit/>
          </a:bodyPr>
          <a:lstStyle/>
          <a:p>
            <a:pPr algn="ctr"/>
            <a:r>
              <a:rPr lang="ru-RU" sz="3400" dirty="0" smtClean="0">
                <a:solidFill>
                  <a:schemeClr val="tx2">
                    <a:lumMod val="75000"/>
                  </a:schemeClr>
                </a:solidFill>
              </a:rPr>
              <a:t>Закон статики и динамики </a:t>
            </a:r>
            <a:br>
              <a:rPr lang="ru-RU" sz="3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400" dirty="0" smtClean="0">
                <a:solidFill>
                  <a:schemeClr val="tx2">
                    <a:lumMod val="75000"/>
                  </a:schemeClr>
                </a:solidFill>
              </a:rPr>
              <a:t>в работах учащихся</a:t>
            </a:r>
            <a:br>
              <a:rPr lang="ru-RU" sz="3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400" dirty="0" smtClean="0">
                <a:solidFill>
                  <a:schemeClr val="tx2">
                    <a:lumMod val="75000"/>
                  </a:schemeClr>
                </a:solidFill>
              </a:rPr>
              <a:t>на начальном этапе обучения</a:t>
            </a:r>
            <a:endParaRPr lang="ru-RU" sz="3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221088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smtClean="0"/>
              <a:t>Преподаватель </a:t>
            </a:r>
            <a:r>
              <a:rPr lang="ru-RU" dirty="0" smtClean="0"/>
              <a:t>МАУ </a:t>
            </a:r>
            <a:r>
              <a:rPr lang="ru-RU" dirty="0" smtClean="0"/>
              <a:t>ДО </a:t>
            </a:r>
          </a:p>
          <a:p>
            <a:r>
              <a:rPr lang="ru-RU" dirty="0" smtClean="0"/>
              <a:t>«ДШИ №22 </a:t>
            </a:r>
            <a:r>
              <a:rPr lang="ru-RU" dirty="0" smtClean="0"/>
              <a:t>г.Гурьевска» </a:t>
            </a:r>
            <a:r>
              <a:rPr lang="ru-RU" dirty="0" smtClean="0"/>
              <a:t>Кемеровской </a:t>
            </a:r>
            <a:r>
              <a:rPr lang="ru-RU" dirty="0" smtClean="0"/>
              <a:t>области</a:t>
            </a:r>
            <a:endParaRPr lang="ru-RU" dirty="0" smtClean="0"/>
          </a:p>
          <a:p>
            <a:r>
              <a:rPr lang="ru-RU" dirty="0" smtClean="0"/>
              <a:t>Быкова Наталья Николаевна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Упражнение №1. «Добрый замок»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тат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9172" y="2060848"/>
            <a:ext cx="2734756" cy="3975322"/>
          </a:xfrm>
          <a:ln w="28575">
            <a:solidFill>
              <a:schemeClr val="tx1"/>
            </a:solidFill>
          </a:ln>
        </p:spPr>
      </p:pic>
      <p:pic>
        <p:nvPicPr>
          <p:cNvPr id="5" name="Содержимое 3" descr="стати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93195" y="2060848"/>
            <a:ext cx="2768776" cy="396044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Упражнение №2. «Небоскребы»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тат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7746" y="2060848"/>
            <a:ext cx="2677607" cy="3975322"/>
          </a:xfrm>
          <a:ln w="28575">
            <a:solidFill>
              <a:schemeClr val="tx1"/>
            </a:solidFill>
          </a:ln>
        </p:spPr>
      </p:pic>
      <p:pic>
        <p:nvPicPr>
          <p:cNvPr id="5" name="Содержимое 3" descr="стати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2047930"/>
            <a:ext cx="2813907" cy="397335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Задание №1. «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Усатый-полосатый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» 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 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тат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2348880"/>
            <a:ext cx="3438143" cy="2783526"/>
          </a:xfrm>
          <a:ln w="28575">
            <a:solidFill>
              <a:schemeClr val="tx1"/>
            </a:solidFill>
          </a:ln>
        </p:spPr>
      </p:pic>
      <p:pic>
        <p:nvPicPr>
          <p:cNvPr id="5" name="Содержимое 3" descr="стати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348881"/>
            <a:ext cx="3927020" cy="273630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Задание №2. «Продавец», «Электрик»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тат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916832"/>
            <a:ext cx="3078091" cy="4154825"/>
          </a:xfrm>
          <a:ln w="28575">
            <a:solidFill>
              <a:schemeClr val="tx1"/>
            </a:solidFill>
          </a:ln>
        </p:spPr>
      </p:pic>
      <p:pic>
        <p:nvPicPr>
          <p:cNvPr id="5" name="Содержимое 3" descr="стати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1911706"/>
            <a:ext cx="2863019" cy="410958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Задание №2. «Рыболов севера»,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«Писатель»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тат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41264" y="2564904"/>
            <a:ext cx="3472936" cy="2520280"/>
          </a:xfrm>
          <a:ln w="28575">
            <a:solidFill>
              <a:schemeClr val="tx1"/>
            </a:solidFill>
          </a:ln>
        </p:spPr>
      </p:pic>
      <p:pic>
        <p:nvPicPr>
          <p:cNvPr id="5" name="Содержимое 3" descr="стати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2564904"/>
            <a:ext cx="3813632" cy="273630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Динамика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7467600" cy="3960440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Динамичные композиции вызывают разнообразную гамму эмоций,  связанную с движением мысли, сопереживанием, направленность элементов в одном или другом направлении по диагонали.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Правила передачи движения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00808"/>
            <a:ext cx="7467600" cy="4320480"/>
          </a:xfrm>
        </p:spPr>
        <p:txBody>
          <a:bodyPr>
            <a:noAutofit/>
          </a:bodyPr>
          <a:lstStyle/>
          <a:p>
            <a:r>
              <a:rPr lang="ru-RU" sz="2400" dirty="0" smtClean="0"/>
              <a:t>если на картине используется одна или несколько диагональных линий, то изображении будет казаться более динамичным;</a:t>
            </a:r>
          </a:p>
          <a:p>
            <a:r>
              <a:rPr lang="ru-RU" sz="2400" dirty="0" smtClean="0"/>
              <a:t>эффект движения можно создать, если оставить свободное пространство перед движущимся объектом;</a:t>
            </a:r>
          </a:p>
          <a:p>
            <a:r>
              <a:rPr lang="ru-RU" sz="2400" dirty="0" smtClean="0"/>
              <a:t>для передачи движения следует выбирать определенный его момент, который наиболее ярко отражает характер движения, является кульминацией.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Схема динамики 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тат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2060848"/>
            <a:ext cx="3135014" cy="32403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941168"/>
            <a:ext cx="7632848" cy="648072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К. Коровин. </a:t>
            </a:r>
            <a:r>
              <a:rPr lang="ru-RU" sz="2000" b="1" dirty="0" smtClean="0"/>
              <a:t>Россия. Праздничные </a:t>
            </a:r>
            <a:r>
              <a:rPr lang="ru-RU" sz="2000" dirty="0" smtClean="0"/>
              <a:t>         Н. Рерих. </a:t>
            </a:r>
            <a:r>
              <a:rPr lang="ru-RU" sz="2000" b="1" dirty="0" smtClean="0"/>
              <a:t>Заморские гости</a:t>
            </a:r>
            <a:br>
              <a:rPr lang="ru-RU" sz="2000" b="1" dirty="0" smtClean="0"/>
            </a:br>
            <a:r>
              <a:rPr lang="ru-RU" sz="2000" b="1" dirty="0" smtClean="0"/>
              <a:t>                      гуляния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тат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96977" y="1844824"/>
            <a:ext cx="3562366" cy="2890606"/>
          </a:xfrm>
          <a:ln w="28575">
            <a:solidFill>
              <a:schemeClr val="tx1"/>
            </a:solidFill>
          </a:ln>
        </p:spPr>
      </p:pic>
      <p:pic>
        <p:nvPicPr>
          <p:cNvPr id="5" name="Содержимое 3" descr="стати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5" y="1885124"/>
            <a:ext cx="3691937" cy="279971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Упражнение №1. «Злые башни»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тат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9172" y="2090615"/>
            <a:ext cx="2734756" cy="3915787"/>
          </a:xfrm>
          <a:ln w="28575">
            <a:solidFill>
              <a:schemeClr val="tx1"/>
            </a:solidFill>
          </a:ln>
        </p:spPr>
      </p:pic>
      <p:pic>
        <p:nvPicPr>
          <p:cNvPr id="5" name="Содержимое 3" descr="стати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32118" y="2060848"/>
            <a:ext cx="2690929" cy="396044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Цель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7467600" cy="2448272"/>
          </a:xfrm>
        </p:spPr>
        <p:txBody>
          <a:bodyPr/>
          <a:lstStyle/>
          <a:p>
            <a:r>
              <a:rPr lang="ru-RU" dirty="0" smtClean="0"/>
              <a:t>формирование навыков работы с приемами композиции у обучающихся на начальном этапе обучения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Упражнение №2. «Скала-башня»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тат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2060848"/>
            <a:ext cx="2808312" cy="3948180"/>
          </a:xfrm>
          <a:ln w="28575">
            <a:solidFill>
              <a:schemeClr val="tx1"/>
            </a:solidFill>
          </a:ln>
        </p:spPr>
      </p:pic>
      <p:pic>
        <p:nvPicPr>
          <p:cNvPr id="5" name="Содержимое 3" descr="стати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2060848"/>
            <a:ext cx="2695333" cy="397335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Задание №1. «</a:t>
            </a:r>
            <a:r>
              <a:rPr lang="ru-RU" sz="3200" b="1" dirty="0" err="1" smtClean="0">
                <a:solidFill>
                  <a:schemeClr val="tx2">
                    <a:lumMod val="75000"/>
                  </a:schemeClr>
                </a:solidFill>
              </a:rPr>
              <a:t>Усатый-полосатый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», 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«Каштанка»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тат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2408030"/>
            <a:ext cx="3600400" cy="2651791"/>
          </a:xfrm>
          <a:ln w="28575">
            <a:solidFill>
              <a:schemeClr val="tx1"/>
            </a:solidFill>
          </a:ln>
        </p:spPr>
      </p:pic>
      <p:pic>
        <p:nvPicPr>
          <p:cNvPr id="5" name="Содержимое 3" descr="стати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1787" y="2348881"/>
            <a:ext cx="3487446" cy="273630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Задание №2. «Парашютисты», 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                        «Полицейский»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тат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916832"/>
            <a:ext cx="2966347" cy="4154825"/>
          </a:xfrm>
          <a:ln w="28575">
            <a:solidFill>
              <a:schemeClr val="tx1"/>
            </a:solidFill>
          </a:ln>
        </p:spPr>
      </p:pic>
      <p:pic>
        <p:nvPicPr>
          <p:cNvPr id="5" name="Содержимое 3" descr="стати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916832"/>
            <a:ext cx="4087155" cy="282969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Задание №2. «Пожарник»,  «Шахтер»</a:t>
            </a:r>
            <a:b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тат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74612" y="2607806"/>
            <a:ext cx="3739588" cy="2621393"/>
          </a:xfrm>
          <a:ln w="28575">
            <a:solidFill>
              <a:schemeClr val="tx1"/>
            </a:solidFill>
          </a:ln>
        </p:spPr>
      </p:pic>
      <p:pic>
        <p:nvPicPr>
          <p:cNvPr id="5" name="Содержимое 3" descr="стати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2564904"/>
            <a:ext cx="3813632" cy="270283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71220_1454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692696"/>
            <a:ext cx="4258816" cy="2332310"/>
          </a:xfrm>
          <a:ln w="28575">
            <a:solidFill>
              <a:schemeClr val="tx1"/>
            </a:solidFill>
          </a:ln>
        </p:spPr>
      </p:pic>
      <p:pic>
        <p:nvPicPr>
          <p:cNvPr id="6" name="Содержимое 3" descr="20171220_1454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3356992"/>
            <a:ext cx="4352291" cy="272457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996952"/>
            <a:ext cx="6629400" cy="122413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Спасибо за внимание!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Задачи 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7467600" cy="3960440"/>
          </a:xfrm>
        </p:spPr>
        <p:txBody>
          <a:bodyPr>
            <a:normAutofit/>
          </a:bodyPr>
          <a:lstStyle/>
          <a:p>
            <a:r>
              <a:rPr lang="ru-RU" dirty="0" smtClean="0"/>
              <a:t>- обучить приемам построения статики и динамики;</a:t>
            </a:r>
          </a:p>
          <a:p>
            <a:r>
              <a:rPr lang="ru-RU" dirty="0" smtClean="0"/>
              <a:t>- развить умения композиционного размещения элементов на плоскости листа;</a:t>
            </a:r>
          </a:p>
          <a:p>
            <a:r>
              <a:rPr lang="ru-RU" dirty="0" smtClean="0"/>
              <a:t>- воспитать художественно-эстетический вкус в сюжетной композиции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7467600" cy="39604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/>
              <a:t>         Композиция (от лат. </a:t>
            </a:r>
            <a:r>
              <a:rPr lang="ru-RU" dirty="0" err="1" smtClean="0"/>
              <a:t>compositio</a:t>
            </a:r>
            <a:r>
              <a:rPr lang="ru-RU" dirty="0" smtClean="0"/>
              <a:t>) </a:t>
            </a:r>
          </a:p>
          <a:p>
            <a:pPr>
              <a:buNone/>
            </a:pPr>
            <a:r>
              <a:rPr lang="ru-RU" dirty="0" smtClean="0"/>
              <a:t>    означает составление, соединение сочетание различных частей в единое целое в соответствии с какой-либо идеей.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Правила композиции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7467600" cy="3960440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r>
              <a:rPr lang="ru-RU" dirty="0" smtClean="0"/>
              <a:t>передача движения (динамики);</a:t>
            </a:r>
          </a:p>
          <a:p>
            <a:r>
              <a:rPr lang="ru-RU" dirty="0" smtClean="0"/>
              <a:t>передача покоя (статики).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Статика 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7467600" cy="3960440"/>
          </a:xfrm>
        </p:spPr>
        <p:txBody>
          <a:bodyPr>
            <a:no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Статичные композиции воспринимаются как что-то неподвижное, устойчивое, гармоничное.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Правила передачи покоя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00808"/>
            <a:ext cx="7467600" cy="4320480"/>
          </a:xfrm>
        </p:spPr>
        <p:txBody>
          <a:bodyPr>
            <a:noAutofit/>
          </a:bodyPr>
          <a:lstStyle/>
          <a:p>
            <a:r>
              <a:rPr lang="ru-RU" sz="2400" dirty="0" smtClean="0"/>
              <a:t>если на картине отсутствуют диагональные направления;</a:t>
            </a:r>
          </a:p>
          <a:p>
            <a:r>
              <a:rPr lang="ru-RU" sz="2400" dirty="0" smtClean="0"/>
              <a:t>если перед движущимся объектом нет свободного пространства;</a:t>
            </a:r>
          </a:p>
          <a:p>
            <a:r>
              <a:rPr lang="ru-RU" sz="2400" dirty="0" smtClean="0"/>
              <a:t>если объекты изображены в спокойных (статичных) позах, нет кульминации действия;</a:t>
            </a:r>
          </a:p>
          <a:p>
            <a:r>
              <a:rPr lang="ru-RU" sz="2400" dirty="0" smtClean="0"/>
              <a:t>если композиция является симметричной, уравновешенной или образует простые геометрические схемы (квадрат, прямоугольник, треугольник, круг, овал), то она  считается статичной.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0972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Схема </a:t>
            </a: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статики 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тат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2060848"/>
            <a:ext cx="3234507" cy="32403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941168"/>
            <a:ext cx="7632848" cy="648072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К. Коровин. </a:t>
            </a:r>
            <a:r>
              <a:rPr lang="ru-RU" sz="2000" b="1" dirty="0" smtClean="0"/>
              <a:t>Весенние обряды           </a:t>
            </a:r>
            <a:r>
              <a:rPr lang="ru-RU" sz="2000" dirty="0" smtClean="0"/>
              <a:t>К. Малевич. </a:t>
            </a:r>
            <a:r>
              <a:rPr lang="ru-RU" sz="2000" b="1" dirty="0" smtClean="0"/>
              <a:t>Бульвар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стат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844824"/>
            <a:ext cx="3789185" cy="2890606"/>
          </a:xfrm>
          <a:ln w="28575">
            <a:solidFill>
              <a:schemeClr val="tx1"/>
            </a:solidFill>
          </a:ln>
        </p:spPr>
      </p:pic>
      <p:pic>
        <p:nvPicPr>
          <p:cNvPr id="5" name="Содержимое 3" descr="стати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5" y="1865266"/>
            <a:ext cx="3691937" cy="283943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192</TotalTime>
  <Words>318</Words>
  <Application>Microsoft Office PowerPoint</Application>
  <PresentationFormat>Экран (4:3)</PresentationFormat>
  <Paragraphs>46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Техническая</vt:lpstr>
      <vt:lpstr>Закон статики и динамики  в работах учащихся на начальном этапе обучения</vt:lpstr>
      <vt:lpstr>Цель</vt:lpstr>
      <vt:lpstr>Задачи </vt:lpstr>
      <vt:lpstr>Слайд 4</vt:lpstr>
      <vt:lpstr>Правила композиции</vt:lpstr>
      <vt:lpstr>Статика </vt:lpstr>
      <vt:lpstr>Правила передачи покоя</vt:lpstr>
      <vt:lpstr>Схема статики </vt:lpstr>
      <vt:lpstr>К. Коровин. Весенние обряды           К. Малевич. Бульвар</vt:lpstr>
      <vt:lpstr>Упражнение №1. «Добрый замок»</vt:lpstr>
      <vt:lpstr>Упражнение №2. «Небоскребы»</vt:lpstr>
      <vt:lpstr>Задание №1. «Усатый-полосатый»                           </vt:lpstr>
      <vt:lpstr>Задание №2. «Продавец», «Электрик»</vt:lpstr>
      <vt:lpstr> Задание №2. «Рыболов севера»,                         «Писатель» </vt:lpstr>
      <vt:lpstr>Динамика</vt:lpstr>
      <vt:lpstr>Правила передачи движения</vt:lpstr>
      <vt:lpstr>Схема динамики </vt:lpstr>
      <vt:lpstr>К. Коровин. Россия. Праздничные          Н. Рерих. Заморские гости                       гуляния</vt:lpstr>
      <vt:lpstr>Упражнение №1. «Злые башни»</vt:lpstr>
      <vt:lpstr>Упражнение №2. «Скала-башня»</vt:lpstr>
      <vt:lpstr>Задание №1. «Усатый-полосатый»,                          «Каштанка»</vt:lpstr>
      <vt:lpstr>Задание №2. «Парашютисты»,                          «Полицейский»</vt:lpstr>
      <vt:lpstr> Задание №2. «Пожарник»,  «Шахтер» </vt:lpstr>
      <vt:lpstr>Слайд 24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Закон статики и динамики в работах учащихся на начальном этапе обучения </dc:title>
  <dc:creator>Пользователь</dc:creator>
  <cp:lastModifiedBy>Пользователь</cp:lastModifiedBy>
  <cp:revision>21</cp:revision>
  <dcterms:created xsi:type="dcterms:W3CDTF">2018-02-12T14:24:23Z</dcterms:created>
  <dcterms:modified xsi:type="dcterms:W3CDTF">2022-07-25T13:03:26Z</dcterms:modified>
</cp:coreProperties>
</file>